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723900" y="6410325"/>
            <a:ext cx="10658475" cy="1905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600670" y="5929931"/>
            <a:ext cx="10985503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Presentation Title"/>
          <p:cNvSpPr txBox="1"/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1219168">
              <a:lnSpc>
                <a:spcPct val="80000"/>
              </a:lnSpc>
              <a:defRPr b="1" spc="-116"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02" name="Body Level One…"/>
          <p:cNvSpPr txBox="1"/>
          <p:nvPr>
            <p:ph type="body" sz="quarter" idx="21" hasCustomPrompt="1"/>
          </p:nvPr>
        </p:nvSpPr>
        <p:spPr>
          <a:xfrm>
            <a:off x="600671" y="3611595"/>
            <a:ext cx="10985501" cy="952502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vocados and limes"/>
          <p:cNvSpPr/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1" name="Presentation Title"/>
          <p:cNvSpPr txBox="1"/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1219168">
              <a:lnSpc>
                <a:spcPct val="80000"/>
              </a:lnSpc>
              <a:defRPr b="1" spc="-116"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12" name="Body Level One…"/>
          <p:cNvSpPr txBox="1"/>
          <p:nvPr>
            <p:ph type="body" sz="quarter" idx="1" hasCustomPrompt="1"/>
          </p:nvPr>
        </p:nvSpPr>
        <p:spPr>
          <a:xfrm>
            <a:off x="603845" y="553069"/>
            <a:ext cx="10984311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3" name="Body Level One…"/>
          <p:cNvSpPr txBox="1"/>
          <p:nvPr>
            <p:ph type="body" sz="quarter" idx="22" hasCustomPrompt="1"/>
          </p:nvPr>
        </p:nvSpPr>
        <p:spPr>
          <a:xfrm>
            <a:off x="603250" y="5804954"/>
            <a:ext cx="10985500" cy="558477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wl with salmon cakes, salad, and hummus"/>
          <p:cNvSpPr/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2" name="Slide Title"/>
          <p:cNvSpPr txBox="1"/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1219168">
              <a:lnSpc>
                <a:spcPct val="80000"/>
              </a:lnSpc>
              <a:defRPr b="1" spc="-85"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23" name="Body Level One…"/>
          <p:cNvSpPr txBox="1"/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000750" y="6491817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Title"/>
          <p:cNvSpPr txBox="1"/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1219168">
              <a:lnSpc>
                <a:spcPct val="80000"/>
              </a:lnSpc>
              <a:defRPr b="1" spc="-85"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32" name="Body Level One…"/>
          <p:cNvSpPr txBox="1"/>
          <p:nvPr>
            <p:ph type="body" sz="quarter" idx="1" hasCustomPrompt="1"/>
          </p:nvPr>
        </p:nvSpPr>
        <p:spPr>
          <a:xfrm>
            <a:off x="603250" y="1186480"/>
            <a:ext cx="10985500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77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573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621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Body Level One…"/>
          <p:cNvSpPr txBox="1"/>
          <p:nvPr>
            <p:ph type="body" idx="21" hasCustomPrompt="1"/>
          </p:nvPr>
        </p:nvSpPr>
        <p:spPr>
          <a:xfrm>
            <a:off x="603250" y="2124251"/>
            <a:ext cx="10985500" cy="4128008"/>
          </a:xfrm>
          <a:prstGeom prst="rect">
            <a:avLst/>
          </a:prstGeom>
        </p:spPr>
        <p:txBody>
          <a:bodyPr lIns="50800" tIns="50800" rIns="50800" bIns="50800"/>
          <a:lstStyle>
            <a:lvl1pPr marL="304800" indent="-304800" defTabSz="1219168"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ody Level One…"/>
          <p:cNvSpPr txBox="1"/>
          <p:nvPr>
            <p:ph type="body" idx="1" hasCustomPrompt="1"/>
          </p:nvPr>
        </p:nvSpPr>
        <p:spPr>
          <a:xfrm>
            <a:off x="603250" y="2124251"/>
            <a:ext cx="10985500" cy="4128008"/>
          </a:xfrm>
          <a:prstGeom prst="rect">
            <a:avLst/>
          </a:prstGeom>
        </p:spPr>
        <p:txBody>
          <a:bodyPr lIns="50800" tIns="50800" rIns="50800" bIns="50800" numCol="2" spcCol="1098550"/>
          <a:lstStyle>
            <a:lvl1pPr marL="304800" indent="-304800" defTabSz="1219168"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09600" indent="-304800" defTabSz="1219168"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indent="-304800" defTabSz="1219168"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19200" indent="-304800" defTabSz="1219168"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24000" indent="-304800" defTabSz="1219168"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 Level One…"/>
          <p:cNvSpPr txBox="1"/>
          <p:nvPr>
            <p:ph type="body" sz="quarter" idx="1" hasCustomPrompt="1"/>
          </p:nvPr>
        </p:nvSpPr>
        <p:spPr>
          <a:xfrm>
            <a:off x="603250" y="1186480"/>
            <a:ext cx="4889500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77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573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621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0" name="Body Level One…"/>
          <p:cNvSpPr txBox="1"/>
          <p:nvPr>
            <p:ph type="body" sz="half" idx="21" hasCustomPrompt="1"/>
          </p:nvPr>
        </p:nvSpPr>
        <p:spPr>
          <a:xfrm>
            <a:off x="603250" y="2124251"/>
            <a:ext cx="4889500" cy="4128316"/>
          </a:xfrm>
          <a:prstGeom prst="rect">
            <a:avLst/>
          </a:prstGeom>
        </p:spPr>
        <p:txBody>
          <a:bodyPr lIns="50800" tIns="50800" rIns="50800" bIns="50800"/>
          <a:lstStyle>
            <a:lvl1pPr marL="304800" indent="-304800" defTabSz="1219168"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151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2" name="Slide Title"/>
          <p:cNvSpPr txBox="1"/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1219168">
              <a:lnSpc>
                <a:spcPct val="80000"/>
              </a:lnSpc>
              <a:defRPr b="1" spc="-85"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ection Title"/>
          <p:cNvSpPr txBox="1"/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lIns="50800" tIns="50800" rIns="50800" bIns="50800"/>
          <a:lstStyle>
            <a:lvl1pPr defTabSz="1219168">
              <a:lnSpc>
                <a:spcPct val="80000"/>
              </a:lnSpc>
              <a:defRPr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6000750" y="6491817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lide Title"/>
          <p:cNvSpPr txBox="1"/>
          <p:nvPr>
            <p:ph type="title" hasCustomPrompt="1"/>
          </p:nvPr>
        </p:nvSpPr>
        <p:spPr>
          <a:xfrm>
            <a:off x="603250" y="539750"/>
            <a:ext cx="10985500" cy="717476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1219168">
              <a:lnSpc>
                <a:spcPct val="80000"/>
              </a:lnSpc>
              <a:defRPr b="1" spc="-85"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69" name="Body Level One…"/>
          <p:cNvSpPr txBox="1"/>
          <p:nvPr>
            <p:ph type="body" sz="quarter" idx="1" hasCustomPrompt="1"/>
          </p:nvPr>
        </p:nvSpPr>
        <p:spPr>
          <a:xfrm>
            <a:off x="603250" y="1186480"/>
            <a:ext cx="10985500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77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573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621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genda Title"/>
          <p:cNvSpPr txBox="1"/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1219168">
              <a:lnSpc>
                <a:spcPct val="80000"/>
              </a:lnSpc>
              <a:defRPr b="1" spc="-85"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78" name="Body Level One…"/>
          <p:cNvSpPr txBox="1"/>
          <p:nvPr>
            <p:ph type="body" sz="quarter" idx="1" hasCustomPrompt="1"/>
          </p:nvPr>
        </p:nvSpPr>
        <p:spPr>
          <a:xfrm>
            <a:off x="603250" y="1186480"/>
            <a:ext cx="10985500" cy="4673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477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573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62100" indent="-3429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9" name="Body Level One…"/>
          <p:cNvSpPr txBox="1"/>
          <p:nvPr>
            <p:ph type="body" idx="21" hasCustomPrompt="1"/>
          </p:nvPr>
        </p:nvSpPr>
        <p:spPr>
          <a:xfrm>
            <a:off x="603250" y="2124251"/>
            <a:ext cx="10985500" cy="4128008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pc="-100" sz="27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Agenda Topics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ody Level One…"/>
          <p:cNvSpPr txBox="1"/>
          <p:nvPr>
            <p:ph type="body" sz="half" idx="1" hasCustomPrompt="1"/>
          </p:nvPr>
        </p:nvSpPr>
        <p:spPr>
          <a:xfrm>
            <a:off x="603250" y="2460421"/>
            <a:ext cx="10985500" cy="1937158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116" sz="5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ody Level One…"/>
          <p:cNvSpPr txBox="1"/>
          <p:nvPr>
            <p:ph type="body" idx="1" hasCustomPrompt="1"/>
          </p:nvPr>
        </p:nvSpPr>
        <p:spPr>
          <a:xfrm>
            <a:off x="603250" y="537964"/>
            <a:ext cx="10985500" cy="3620793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125" sz="12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125" sz="12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125" sz="12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125" sz="12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1219168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125" sz="125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6" name="Fact information"/>
          <p:cNvSpPr txBox="1"/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38385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51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ody Level One…"/>
          <p:cNvSpPr txBox="1"/>
          <p:nvPr>
            <p:ph type="body" sz="quarter" idx="1" hasCustomPrompt="1"/>
          </p:nvPr>
        </p:nvSpPr>
        <p:spPr>
          <a:xfrm>
            <a:off x="1215011" y="5337726"/>
            <a:ext cx="10100028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18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5" name="Body Level One…"/>
          <p:cNvSpPr txBox="1"/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lIns="50800" tIns="50800" rIns="50800" bIns="50800"/>
          <a:lstStyle>
            <a:lvl1pPr marL="234950" indent="-150438" defTabSz="1219168">
              <a:spcBef>
                <a:spcPts val="0"/>
              </a:spcBef>
              <a:buSzTx/>
              <a:buFontTx/>
              <a:buNone/>
              <a:defRPr spc="-100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Bowl of salad with fried rice, boiled eggs, and chopsticks"/>
          <p:cNvSpPr/>
          <p:nvPr>
            <p:ph type="pic" sz="quarter" idx="21"/>
          </p:nvPr>
        </p:nvSpPr>
        <p:spPr>
          <a:xfrm>
            <a:off x="7880350" y="508000"/>
            <a:ext cx="3719551" cy="29748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4" name="Bowl with salmon cakes, salad, and hummus "/>
          <p:cNvSpPr/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5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bowl of salad with fried rice, boiled eggs, and chopsticks"/>
          <p:cNvSpPr/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Number"/>
          <p:cNvSpPr txBox="1"/>
          <p:nvPr>
            <p:ph type="sldNum" sz="quarter" idx="2"/>
          </p:nvPr>
        </p:nvSpPr>
        <p:spPr>
          <a:xfrm>
            <a:off x="6000750" y="6489700"/>
            <a:ext cx="241402" cy="2381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1"/>
          <p:cNvSpPr txBox="1"/>
          <p:nvPr/>
        </p:nvSpPr>
        <p:spPr>
          <a:xfrm>
            <a:off x="45720" y="103504"/>
            <a:ext cx="12100562" cy="56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algn="ctr">
              <a:defRPr b="1" sz="4000">
                <a:solidFill>
                  <a:srgbClr val="233F60"/>
                </a:solidFill>
              </a:defRPr>
            </a:pPr>
            <a:r>
              <a:t>Were the Best (at Saving The Planet) and We Know It:</a:t>
            </a:r>
          </a:p>
          <a:p>
            <a:pPr algn="ctr">
              <a:defRPr b="1" sz="4000">
                <a:solidFill>
                  <a:srgbClr val="233F60"/>
                </a:solidFill>
              </a:defRPr>
            </a:pPr>
            <a:r>
              <a:t>Dominant Brands Benefit From Arrogant Green Advertising </a:t>
            </a:r>
          </a:p>
          <a:p>
            <a:pPr algn="ctr">
              <a:defRPr sz="60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algn="ctr">
              <a:defRPr sz="36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Tyler Milfeld		Matthew Pittman</a:t>
            </a:r>
          </a:p>
          <a:p>
            <a:pPr algn="ctr">
              <a:defRPr i="1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Villanova University		University of Tennessee, Knoxville</a:t>
            </a:r>
          </a:p>
          <a:p>
            <a:pPr algn="ctr">
              <a:defRPr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algn="ctr">
              <a:defRPr sz="3600">
                <a:solidFill>
                  <a:schemeClr val="accent2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</p:txBody>
      </p:sp>
      <p:pic>
        <p:nvPicPr>
          <p:cNvPr id="2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1759" y="4338049"/>
            <a:ext cx="1397767" cy="1397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8316" y="4338049"/>
            <a:ext cx="1705403" cy="1352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"/>
          <p:cNvSpPr txBox="1"/>
          <p:nvPr/>
        </p:nvSpPr>
        <p:spPr>
          <a:xfrm>
            <a:off x="217169" y="238124"/>
            <a:ext cx="11767187" cy="56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What is arrogance?</a:t>
            </a:r>
          </a:p>
        </p:txBody>
      </p:sp>
      <p:sp>
        <p:nvSpPr>
          <p:cNvPr id="245" name="TextBox 11"/>
          <p:cNvSpPr txBox="1"/>
          <p:nvPr/>
        </p:nvSpPr>
        <p:spPr>
          <a:xfrm>
            <a:off x="4638269" y="953811"/>
            <a:ext cx="6644983" cy="5429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800100" indent="-342900">
              <a:spcBef>
                <a:spcPts val="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Displaying behaviors that signal superiority over others </a:t>
            </a:r>
            <a:r>
              <a:rPr sz="1200"/>
              <a:t>(Cleary et al. 2015; Senyuz and Hasford 2022)</a:t>
            </a:r>
          </a:p>
          <a:p>
            <a:pPr lvl="1" marL="800100" indent="-342900">
              <a:spcBef>
                <a:spcPts val="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Arrogance may have positive effects in specific circumstances</a:t>
            </a:r>
          </a:p>
          <a:p>
            <a:pPr lvl="2" marL="1257300" indent="-342900">
              <a:spcBef>
                <a:spcPts val="800"/>
              </a:spcBef>
              <a:buSzPct val="100000"/>
              <a:buChar char="▪"/>
              <a:defRPr sz="20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Current vs. new customers </a:t>
            </a:r>
            <a:r>
              <a:rPr sz="1200"/>
              <a:t>(Brown 2012)</a:t>
            </a:r>
            <a:endParaRPr sz="1200"/>
          </a:p>
          <a:p>
            <a:pPr lvl="2" marL="1257300" indent="-342900">
              <a:spcBef>
                <a:spcPts val="800"/>
              </a:spcBef>
              <a:buSzPct val="100000"/>
              <a:buChar char="▪"/>
              <a:defRPr sz="20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Relationship formation motive </a:t>
            </a:r>
            <a:r>
              <a:rPr sz="1200"/>
              <a:t>(Senyuz and Hasford 2022)</a:t>
            </a:r>
            <a:endParaRPr sz="1200"/>
          </a:p>
          <a:p>
            <a:pPr lvl="2" marL="1257300" indent="-342900">
              <a:spcBef>
                <a:spcPts val="800"/>
              </a:spcBef>
              <a:buSzPct val="100000"/>
              <a:buChar char="▪"/>
              <a:defRPr sz="20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Luxury brands </a:t>
            </a:r>
            <a:r>
              <a:rPr sz="1200"/>
              <a:t>(Wang, Chow, and Luk 2013)</a:t>
            </a:r>
            <a:endParaRPr sz="1200"/>
          </a:p>
          <a:p>
            <a:pPr lvl="2" marL="1257300" indent="-342900">
              <a:spcBef>
                <a:spcPts val="800"/>
              </a:spcBef>
              <a:buSzPct val="100000"/>
              <a:buChar char="▪"/>
              <a:defRPr sz="20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Arrogance may be persuasive when individuals have a salient relationship motive</a:t>
            </a:r>
            <a:r>
              <a:rPr sz="1200"/>
              <a:t> (Hasford and Senyuz 2020)</a:t>
            </a:r>
          </a:p>
          <a:p>
            <a:pPr lvl="1" marL="800100" indent="-342900">
              <a:spcBef>
                <a:spcPts val="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Form of comparative advertising</a:t>
            </a:r>
          </a:p>
          <a:p>
            <a:pPr lvl="1" marL="800100" indent="-342900">
              <a:spcBef>
                <a:spcPts val="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An unexplored arena is brand dominance and arrogance</a:t>
            </a:r>
          </a:p>
        </p:txBody>
      </p:sp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215" y="1011789"/>
            <a:ext cx="3651125" cy="509235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Box 2"/>
          <p:cNvSpPr txBox="1"/>
          <p:nvPr/>
        </p:nvSpPr>
        <p:spPr>
          <a:xfrm>
            <a:off x="795732" y="6585735"/>
            <a:ext cx="1053204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© Tyler Milfeld and Matthew Pittman | CBR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1"/>
          <p:cNvSpPr txBox="1"/>
          <p:nvPr/>
        </p:nvSpPr>
        <p:spPr>
          <a:xfrm>
            <a:off x="217169" y="186754"/>
            <a:ext cx="11767187" cy="56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New context – sustainability advertising</a:t>
            </a:r>
          </a:p>
        </p:txBody>
      </p:sp>
      <p:pic>
        <p:nvPicPr>
          <p:cNvPr id="25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17579" t="19861" r="17342" b="16388"/>
          <a:stretch>
            <a:fillRect/>
          </a:stretch>
        </p:blipFill>
        <p:spPr>
          <a:xfrm>
            <a:off x="5215116" y="2568539"/>
            <a:ext cx="6386443" cy="351906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ectangle 8"/>
          <p:cNvSpPr/>
          <p:nvPr/>
        </p:nvSpPr>
        <p:spPr>
          <a:xfrm>
            <a:off x="8341234" y="4801725"/>
            <a:ext cx="3607613" cy="1285876"/>
          </a:xfrm>
          <a:prstGeom prst="rect">
            <a:avLst/>
          </a:prstGeom>
          <a:ln w="28575"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18917" t="68789" r="48855" b="16592"/>
          <a:stretch>
            <a:fillRect/>
          </a:stretch>
        </p:blipFill>
        <p:spPr>
          <a:xfrm>
            <a:off x="6562190" y="996319"/>
            <a:ext cx="5039368" cy="128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6404" t="8889" r="6953" b="4999"/>
          <a:stretch>
            <a:fillRect/>
          </a:stretch>
        </p:blipFill>
        <p:spPr>
          <a:xfrm>
            <a:off x="559499" y="1230274"/>
            <a:ext cx="4546928" cy="254201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ctangle 10"/>
          <p:cNvSpPr/>
          <p:nvPr/>
        </p:nvSpPr>
        <p:spPr>
          <a:xfrm>
            <a:off x="2405281" y="1414840"/>
            <a:ext cx="2732090" cy="1086443"/>
          </a:xfrm>
          <a:prstGeom prst="rect">
            <a:avLst/>
          </a:prstGeom>
          <a:ln w="28575">
            <a:solidFill>
              <a:srgbClr val="B1E5E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5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rcRect l="15937" t="31110" r="17267" b="5972"/>
          <a:stretch>
            <a:fillRect/>
          </a:stretch>
        </p:blipFill>
        <p:spPr>
          <a:xfrm>
            <a:off x="450809" y="3538335"/>
            <a:ext cx="5324475" cy="282104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extBox 2"/>
          <p:cNvSpPr txBox="1"/>
          <p:nvPr/>
        </p:nvSpPr>
        <p:spPr>
          <a:xfrm>
            <a:off x="795732" y="6585735"/>
            <a:ext cx="1053204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© Tyler Milfeld and Matthew Pittman | CBR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1"/>
          <p:cNvSpPr txBox="1"/>
          <p:nvPr/>
        </p:nvSpPr>
        <p:spPr>
          <a:xfrm>
            <a:off x="217169" y="238124"/>
            <a:ext cx="11767187" cy="56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Source credibility &amp; signaling theory</a:t>
            </a:r>
          </a:p>
        </p:txBody>
      </p:sp>
      <p:sp>
        <p:nvSpPr>
          <p:cNvPr id="259" name="TextBox 11"/>
          <p:cNvSpPr txBox="1"/>
          <p:nvPr/>
        </p:nvSpPr>
        <p:spPr>
          <a:xfrm>
            <a:off x="4607447" y="1086311"/>
            <a:ext cx="6586761" cy="525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800100" indent="-342900">
              <a:spcBef>
                <a:spcPts val="1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Message source is a cue </a:t>
            </a:r>
            <a:r>
              <a:rPr sz="1400"/>
              <a:t>(Morris, Choi, and Ju 2016; Reinhard et al. 2014)</a:t>
            </a:r>
            <a:endParaRPr sz="2800"/>
          </a:p>
          <a:p>
            <a:pPr lvl="1" marL="800100" indent="-342900">
              <a:spcBef>
                <a:spcPts val="1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Higher credibility leads to higher purchase intent </a:t>
            </a:r>
            <a:r>
              <a:rPr sz="1400"/>
              <a:t>(Wang and Yang 2010)</a:t>
            </a:r>
            <a:r>
              <a:t>, quality perceptions </a:t>
            </a:r>
            <a:r>
              <a:rPr sz="1400"/>
              <a:t>(Kim and Choi 2012)</a:t>
            </a:r>
            <a:r>
              <a:t>, and confidence in the firm </a:t>
            </a:r>
            <a:r>
              <a:rPr sz="1400"/>
              <a:t>(Kemp and Bui 2011)</a:t>
            </a:r>
            <a:endParaRPr sz="1400"/>
          </a:p>
          <a:p>
            <a:pPr lvl="1" marL="800100" indent="-342900">
              <a:spcBef>
                <a:spcPts val="1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Signals become important in asymmetric environments </a:t>
            </a:r>
            <a:r>
              <a:rPr sz="1400"/>
              <a:t>(Erdem and Swait 1998; Saxton et al. 2019)</a:t>
            </a:r>
            <a:endParaRPr sz="1400"/>
          </a:p>
          <a:p>
            <a:pPr lvl="1" marL="800100" indent="-342900">
              <a:spcBef>
                <a:spcPts val="1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Brands send signals to reduce asymmetry </a:t>
            </a:r>
            <a:r>
              <a:rPr sz="1400"/>
              <a:t>(Erdem and Swait 1998; Saxton et al. 2019)</a:t>
            </a:r>
          </a:p>
          <a:p>
            <a:pPr lvl="1" marL="800100" indent="-342900">
              <a:spcBef>
                <a:spcPts val="800"/>
              </a:spcBef>
              <a:buSzPct val="100000"/>
              <a:buChar char="▪"/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Brand dominance may be a viable signal for arrogant message credibility</a:t>
            </a:r>
          </a:p>
        </p:txBody>
      </p:sp>
      <p:pic>
        <p:nvPicPr>
          <p:cNvPr id="26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9701" r="0" b="0"/>
          <a:stretch>
            <a:fillRect/>
          </a:stretch>
        </p:blipFill>
        <p:spPr>
          <a:xfrm>
            <a:off x="171450" y="1874234"/>
            <a:ext cx="4558175" cy="366016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Box 2"/>
          <p:cNvSpPr txBox="1"/>
          <p:nvPr/>
        </p:nvSpPr>
        <p:spPr>
          <a:xfrm>
            <a:off x="795732" y="6585735"/>
            <a:ext cx="1053204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© Tyler Milfeld and Matthew Pittman | CBR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1"/>
          <p:cNvSpPr txBox="1"/>
          <p:nvPr/>
        </p:nvSpPr>
        <p:spPr>
          <a:xfrm>
            <a:off x="169544" y="83632"/>
            <a:ext cx="11767186" cy="451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We propose that consumers may prefer arrogant communication in a specific case…</a:t>
            </a:r>
          </a:p>
        </p:txBody>
      </p:sp>
      <p:grpSp>
        <p:nvGrpSpPr>
          <p:cNvPr id="266" name="TextBox 8"/>
          <p:cNvGrpSpPr/>
          <p:nvPr/>
        </p:nvGrpSpPr>
        <p:grpSpPr>
          <a:xfrm>
            <a:off x="124813" y="525420"/>
            <a:ext cx="9419672" cy="1304247"/>
            <a:chOff x="0" y="0"/>
            <a:chExt cx="9419670" cy="1304245"/>
          </a:xfrm>
        </p:grpSpPr>
        <p:sp>
          <p:nvSpPr>
            <p:cNvPr id="264" name="Rectangle"/>
            <p:cNvSpPr/>
            <p:nvPr/>
          </p:nvSpPr>
          <p:spPr>
            <a:xfrm>
              <a:off x="0" y="-1"/>
              <a:ext cx="9419671" cy="1304247"/>
            </a:xfrm>
            <a:prstGeom prst="rect">
              <a:avLst/>
            </a:prstGeom>
            <a:solidFill>
              <a:srgbClr val="F2F2F2"/>
            </a:solidFill>
            <a:ln w="9525" cap="flat">
              <a:solidFill>
                <a:srgbClr val="F2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200"/>
                </a:spcBef>
                <a:defRPr sz="2400">
                  <a:solidFill>
                    <a:srgbClr val="44546A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</a:p>
          </p:txBody>
        </p:sp>
        <p:sp>
          <p:nvSpPr>
            <p:cNvPr id="265" name="H1: An arrogant (versus non arrogant) message will generate more (less) favorable brand attitudes when the source is high (low) market share"/>
            <p:cNvSpPr txBox="1"/>
            <p:nvPr/>
          </p:nvSpPr>
          <p:spPr>
            <a:xfrm>
              <a:off x="49732" y="248461"/>
              <a:ext cx="9320207" cy="807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>
                <a:spcBef>
                  <a:spcPts val="1200"/>
                </a:spcBef>
                <a:defRPr sz="2400">
                  <a:solidFill>
                    <a:srgbClr val="44546A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/>
              <a:r>
                <a:t>H1: An arrogant (versus non arrogant) message will generate more (less) favorable brand attitudes when the source is high (low) market share</a:t>
              </a:r>
            </a:p>
          </p:txBody>
        </p:sp>
      </p:grpSp>
      <p:sp>
        <p:nvSpPr>
          <p:cNvPr id="267" name="TextBox 2"/>
          <p:cNvSpPr txBox="1"/>
          <p:nvPr/>
        </p:nvSpPr>
        <p:spPr>
          <a:xfrm>
            <a:off x="795732" y="6585735"/>
            <a:ext cx="1053204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© Tyler Milfeld and Matthew Pittman | CBR 2022</a:t>
            </a:r>
          </a:p>
        </p:txBody>
      </p:sp>
      <p:grpSp>
        <p:nvGrpSpPr>
          <p:cNvPr id="270" name="TextBox 8"/>
          <p:cNvGrpSpPr/>
          <p:nvPr/>
        </p:nvGrpSpPr>
        <p:grpSpPr>
          <a:xfrm>
            <a:off x="5079691" y="1721181"/>
            <a:ext cx="6813394" cy="943383"/>
            <a:chOff x="0" y="0"/>
            <a:chExt cx="6813393" cy="943381"/>
          </a:xfrm>
        </p:grpSpPr>
        <p:sp>
          <p:nvSpPr>
            <p:cNvPr id="268" name="Rectangle"/>
            <p:cNvSpPr/>
            <p:nvPr/>
          </p:nvSpPr>
          <p:spPr>
            <a:xfrm>
              <a:off x="0" y="-1"/>
              <a:ext cx="6813394" cy="943383"/>
            </a:xfrm>
            <a:prstGeom prst="rect">
              <a:avLst/>
            </a:prstGeom>
            <a:solidFill>
              <a:srgbClr val="F2F2F2"/>
            </a:solidFill>
            <a:ln w="9525" cap="flat">
              <a:solidFill>
                <a:srgbClr val="F2F2F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200"/>
                </a:spcBef>
                <a:defRPr sz="2400">
                  <a:solidFill>
                    <a:srgbClr val="44546A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</a:p>
          </p:txBody>
        </p:sp>
        <p:sp>
          <p:nvSpPr>
            <p:cNvPr id="269" name="H2: Source Credibility mediates these effects"/>
            <p:cNvSpPr txBox="1"/>
            <p:nvPr/>
          </p:nvSpPr>
          <p:spPr>
            <a:xfrm>
              <a:off x="35972" y="179715"/>
              <a:ext cx="6741450" cy="583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>
                <a:spcBef>
                  <a:spcPts val="1200"/>
                </a:spcBef>
                <a:defRPr sz="2400">
                  <a:solidFill>
                    <a:srgbClr val="44546A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pPr/>
              <a:r>
                <a:t>H2: Source Credibility mediates these effects</a:t>
              </a:r>
            </a:p>
          </p:txBody>
        </p:sp>
      </p:grpSp>
      <p:grpSp>
        <p:nvGrpSpPr>
          <p:cNvPr id="289" name="Group 2"/>
          <p:cNvGrpSpPr/>
          <p:nvPr/>
        </p:nvGrpSpPr>
        <p:grpSpPr>
          <a:xfrm>
            <a:off x="1428662" y="2490820"/>
            <a:ext cx="9563246" cy="3780978"/>
            <a:chOff x="0" y="0"/>
            <a:chExt cx="9563244" cy="3780977"/>
          </a:xfrm>
        </p:grpSpPr>
        <p:sp>
          <p:nvSpPr>
            <p:cNvPr id="271" name="Rectangle"/>
            <p:cNvSpPr/>
            <p:nvPr/>
          </p:nvSpPr>
          <p:spPr>
            <a:xfrm>
              <a:off x="0" y="2564205"/>
              <a:ext cx="2172032" cy="6350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72" name="Market share"/>
            <p:cNvSpPr txBox="1"/>
            <p:nvPr/>
          </p:nvSpPr>
          <p:spPr>
            <a:xfrm>
              <a:off x="355914" y="2733891"/>
              <a:ext cx="1460209" cy="29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 defTabSz="1219168">
                <a:defRPr sz="17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Arrogant appeal</a:t>
              </a:r>
            </a:p>
          </p:txBody>
        </p:sp>
        <p:sp>
          <p:nvSpPr>
            <p:cNvPr id="273" name="Rectangle"/>
            <p:cNvSpPr/>
            <p:nvPr/>
          </p:nvSpPr>
          <p:spPr>
            <a:xfrm>
              <a:off x="7391213" y="2532029"/>
              <a:ext cx="2172032" cy="6350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74" name="Brand Attitudes"/>
            <p:cNvSpPr txBox="1"/>
            <p:nvPr/>
          </p:nvSpPr>
          <p:spPr>
            <a:xfrm>
              <a:off x="7788923" y="2701716"/>
              <a:ext cx="1376612" cy="29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ctr" defTabSz="1219168">
                <a:defRPr sz="1700">
                  <a:solidFill>
                    <a:srgbClr val="5E5E5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Brand </a:t>
              </a:r>
              <a:r>
                <a:t>attitudes</a:t>
              </a:r>
            </a:p>
          </p:txBody>
        </p:sp>
        <p:sp>
          <p:nvSpPr>
            <p:cNvPr id="275" name="Oval"/>
            <p:cNvSpPr/>
            <p:nvPr/>
          </p:nvSpPr>
          <p:spPr>
            <a:xfrm>
              <a:off x="2371437" y="744216"/>
              <a:ext cx="1886817" cy="83108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76" name="Credibility"/>
            <p:cNvSpPr txBox="1"/>
            <p:nvPr/>
          </p:nvSpPr>
          <p:spPr>
            <a:xfrm>
              <a:off x="2512687" y="1011942"/>
              <a:ext cx="1604319" cy="29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ctr" defTabSz="1219168">
                <a:defRPr sz="1700">
                  <a:solidFill>
                    <a:srgbClr val="5E5E5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Source </a:t>
              </a:r>
              <a:r>
                <a:rPr>
                  <a:solidFill>
                    <a:srgbClr val="151515"/>
                  </a:solidFill>
                </a:rPr>
                <a:t>c</a:t>
              </a:r>
              <a:r>
                <a:t>redibility</a:t>
              </a:r>
            </a:p>
          </p:txBody>
        </p:sp>
        <p:sp>
          <p:nvSpPr>
            <p:cNvPr id="277" name="Line"/>
            <p:cNvSpPr/>
            <p:nvPr/>
          </p:nvSpPr>
          <p:spPr>
            <a:xfrm flipV="1">
              <a:off x="1130631" y="1447876"/>
              <a:ext cx="1349945" cy="111633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Line"/>
            <p:cNvSpPr/>
            <p:nvPr/>
          </p:nvSpPr>
          <p:spPr>
            <a:xfrm>
              <a:off x="2184730" y="2883396"/>
              <a:ext cx="519378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Line"/>
            <p:cNvSpPr/>
            <p:nvPr/>
          </p:nvSpPr>
          <p:spPr>
            <a:xfrm>
              <a:off x="4260715" y="1171567"/>
              <a:ext cx="85569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Rectangle"/>
            <p:cNvSpPr/>
            <p:nvPr/>
          </p:nvSpPr>
          <p:spPr>
            <a:xfrm>
              <a:off x="0" y="0"/>
              <a:ext cx="2172032" cy="63500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81" name="Arrogance"/>
            <p:cNvSpPr txBox="1"/>
            <p:nvPr/>
          </p:nvSpPr>
          <p:spPr>
            <a:xfrm>
              <a:off x="289868" y="169686"/>
              <a:ext cx="1592301" cy="295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 defTabSz="1219168">
                <a:defRPr sz="17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Brand dominance</a:t>
              </a:r>
            </a:p>
          </p:txBody>
        </p:sp>
        <p:sp>
          <p:nvSpPr>
            <p:cNvPr id="282" name="Oval"/>
            <p:cNvSpPr/>
            <p:nvPr/>
          </p:nvSpPr>
          <p:spPr>
            <a:xfrm>
              <a:off x="5125220" y="744216"/>
              <a:ext cx="1886817" cy="831081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83" name="CSR…"/>
            <p:cNvSpPr txBox="1"/>
            <p:nvPr/>
          </p:nvSpPr>
          <p:spPr>
            <a:xfrm>
              <a:off x="5491225" y="884942"/>
              <a:ext cx="1154808" cy="549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ctr" defTabSz="1219168">
                <a:defRPr sz="17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CSR</a:t>
              </a:r>
              <a:endParaRPr sz="35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algn="ctr" defTabSz="1219168">
                <a:defRPr sz="17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commitment</a:t>
              </a:r>
            </a:p>
          </p:txBody>
        </p:sp>
        <p:sp>
          <p:nvSpPr>
            <p:cNvPr id="284" name="Line"/>
            <p:cNvSpPr/>
            <p:nvPr/>
          </p:nvSpPr>
          <p:spPr>
            <a:xfrm>
              <a:off x="6821883" y="1404400"/>
              <a:ext cx="1465545" cy="10569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Line"/>
            <p:cNvSpPr/>
            <p:nvPr/>
          </p:nvSpPr>
          <p:spPr>
            <a:xfrm>
              <a:off x="1072665" y="633877"/>
              <a:ext cx="850380" cy="12398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Line"/>
            <p:cNvSpPr/>
            <p:nvPr/>
          </p:nvSpPr>
          <p:spPr>
            <a:xfrm flipV="1">
              <a:off x="2159331" y="1495838"/>
              <a:ext cx="3304205" cy="10683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" name="Line"/>
            <p:cNvSpPr/>
            <p:nvPr/>
          </p:nvSpPr>
          <p:spPr>
            <a:xfrm>
              <a:off x="4133715" y="1372651"/>
              <a:ext cx="3205821" cy="11902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TextBox 1"/>
            <p:cNvSpPr txBox="1"/>
            <p:nvPr/>
          </p:nvSpPr>
          <p:spPr>
            <a:xfrm>
              <a:off x="0" y="3546151"/>
              <a:ext cx="5475519" cy="2348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defTabSz="1219168">
                <a:defRPr sz="1200">
                  <a:solidFill>
                    <a:srgbClr val="5E5E5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Solid line indicates a significant effect; dotted line indicates a non-significant effect.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Box 1"/>
          <p:cNvSpPr txBox="1"/>
          <p:nvPr/>
        </p:nvSpPr>
        <p:spPr>
          <a:xfrm>
            <a:off x="217169" y="238124"/>
            <a:ext cx="11767187" cy="56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Empirical results</a:t>
            </a:r>
          </a:p>
        </p:txBody>
      </p:sp>
      <p:pic>
        <p:nvPicPr>
          <p:cNvPr id="29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364" y="1821655"/>
            <a:ext cx="4877224" cy="286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1415" y="1765656"/>
            <a:ext cx="4630665" cy="297073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Box 7"/>
          <p:cNvSpPr txBox="1"/>
          <p:nvPr/>
        </p:nvSpPr>
        <p:spPr>
          <a:xfrm>
            <a:off x="929085" y="5109590"/>
            <a:ext cx="10065583" cy="819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>
              <a:spcBef>
                <a:spcPts val="800"/>
              </a:spcBef>
              <a:defRPr sz="24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Two studies reveal that an arrogant appeal enhances brand attitudes when the source is high market share.</a:t>
            </a:r>
          </a:p>
        </p:txBody>
      </p:sp>
      <p:sp>
        <p:nvSpPr>
          <p:cNvPr id="295" name="TextBox 8"/>
          <p:cNvSpPr txBox="1"/>
          <p:nvPr/>
        </p:nvSpPr>
        <p:spPr>
          <a:xfrm>
            <a:off x="883365" y="1458924"/>
            <a:ext cx="4877223" cy="36444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Study 1</a:t>
            </a:r>
          </a:p>
        </p:txBody>
      </p:sp>
      <p:sp>
        <p:nvSpPr>
          <p:cNvPr id="296" name="TextBox 9"/>
          <p:cNvSpPr txBox="1"/>
          <p:nvPr/>
        </p:nvSpPr>
        <p:spPr>
          <a:xfrm>
            <a:off x="6431413" y="1458924"/>
            <a:ext cx="4630666" cy="364441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Study 2</a:t>
            </a:r>
          </a:p>
        </p:txBody>
      </p:sp>
      <p:sp>
        <p:nvSpPr>
          <p:cNvPr id="297" name="TextBox 2"/>
          <p:cNvSpPr txBox="1"/>
          <p:nvPr/>
        </p:nvSpPr>
        <p:spPr>
          <a:xfrm>
            <a:off x="795732" y="6585735"/>
            <a:ext cx="1053204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© Tyler Milfeld and Matthew Pittman | CBR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5"/>
          <p:cNvSpPr/>
          <p:nvPr/>
        </p:nvSpPr>
        <p:spPr>
          <a:xfrm>
            <a:off x="883577" y="1756882"/>
            <a:ext cx="4877223" cy="4541178"/>
          </a:xfrm>
          <a:prstGeom prst="rect">
            <a:avLst/>
          </a:prstGeom>
          <a:ln w="127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TextBox 1"/>
          <p:cNvSpPr txBox="1"/>
          <p:nvPr/>
        </p:nvSpPr>
        <p:spPr>
          <a:xfrm>
            <a:off x="217169" y="238124"/>
            <a:ext cx="11767187" cy="56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44546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Implications &amp; Future Research</a:t>
            </a:r>
          </a:p>
        </p:txBody>
      </p:sp>
      <p:sp>
        <p:nvSpPr>
          <p:cNvPr id="301" name="TextBox 4"/>
          <p:cNvSpPr txBox="1"/>
          <p:nvPr/>
        </p:nvSpPr>
        <p:spPr>
          <a:xfrm>
            <a:off x="883365" y="1387007"/>
            <a:ext cx="4877223" cy="4512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Contributions</a:t>
            </a:r>
          </a:p>
        </p:txBody>
      </p:sp>
      <p:sp>
        <p:nvSpPr>
          <p:cNvPr id="302" name="Rectangle 6"/>
          <p:cNvSpPr/>
          <p:nvPr/>
        </p:nvSpPr>
        <p:spPr>
          <a:xfrm>
            <a:off x="6096212" y="1756882"/>
            <a:ext cx="4877223" cy="4541178"/>
          </a:xfrm>
          <a:prstGeom prst="rect">
            <a:avLst/>
          </a:prstGeom>
          <a:ln w="12700">
            <a:solidFill>
              <a:srgbClr val="0020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TextBox 7"/>
          <p:cNvSpPr txBox="1"/>
          <p:nvPr/>
        </p:nvSpPr>
        <p:spPr>
          <a:xfrm>
            <a:off x="6096000" y="1387007"/>
            <a:ext cx="4877223" cy="45120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Future Research</a:t>
            </a:r>
          </a:p>
        </p:txBody>
      </p:sp>
      <p:sp>
        <p:nvSpPr>
          <p:cNvPr id="304" name="TextBox 8"/>
          <p:cNvSpPr txBox="1"/>
          <p:nvPr/>
        </p:nvSpPr>
        <p:spPr>
          <a:xfrm>
            <a:off x="1032038" y="1910993"/>
            <a:ext cx="4521659" cy="4198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New signal associated with arrogance</a:t>
            </a: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Limitation to the non arrogant (humble) communication approach</a:t>
            </a: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Brand dominance extends to green advertising</a:t>
            </a: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Dominant brands can leverage their market position</a:t>
            </a:r>
          </a:p>
        </p:txBody>
      </p:sp>
      <p:sp>
        <p:nvSpPr>
          <p:cNvPr id="305" name="TextBox 9"/>
          <p:cNvSpPr txBox="1"/>
          <p:nvPr/>
        </p:nvSpPr>
        <p:spPr>
          <a:xfrm>
            <a:off x="6273782" y="1910993"/>
            <a:ext cx="4521658" cy="282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Implicit (versus explicit) market share signals</a:t>
            </a: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Arrogant messages over time</a:t>
            </a: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Real-world choices</a:t>
            </a: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</a:p>
          <a:p>
            <a:pPr marL="285750" indent="-285750">
              <a:buSzPct val="100000"/>
              <a:buChar char="▪"/>
              <a:defRPr sz="2200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What about the little guys?</a:t>
            </a:r>
          </a:p>
        </p:txBody>
      </p:sp>
      <p:sp>
        <p:nvSpPr>
          <p:cNvPr id="306" name="TextBox 2"/>
          <p:cNvSpPr txBox="1"/>
          <p:nvPr/>
        </p:nvSpPr>
        <p:spPr>
          <a:xfrm>
            <a:off x="795732" y="6585735"/>
            <a:ext cx="10532041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© Tyler Milfeld and Matthew Pittman | CBR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